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6009263" cy="51206400"/>
  <p:notesSz cx="6858000" cy="9144000"/>
  <p:defaultTextStyle>
    <a:defPPr>
      <a:defRPr lang="en-US"/>
    </a:defPPr>
    <a:lvl1pPr marL="0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1pPr>
    <a:lvl2pPr marL="2493535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2pPr>
    <a:lvl3pPr marL="4987069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3pPr>
    <a:lvl4pPr marL="7480604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4pPr>
    <a:lvl5pPr marL="9974137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5pPr>
    <a:lvl6pPr marL="12467671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6pPr>
    <a:lvl7pPr marL="14961206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7pPr>
    <a:lvl8pPr marL="17454740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8pPr>
    <a:lvl9pPr marL="19948275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28" userDrawn="1">
          <p15:clr>
            <a:srgbClr val="A4A3A4"/>
          </p15:clr>
        </p15:guide>
        <p15:guide id="2" pos="1134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0"/>
    <p:restoredTop sz="95187"/>
  </p:normalViewPr>
  <p:slideViewPr>
    <p:cSldViewPr snapToGrid="0" snapToObjects="1">
      <p:cViewPr>
        <p:scale>
          <a:sx n="55" d="100"/>
          <a:sy n="55" d="100"/>
        </p:scale>
        <p:origin x="-3008" y="-5592"/>
      </p:cViewPr>
      <p:guideLst>
        <p:guide orient="horz" pos="16128"/>
        <p:guide pos="1134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ED16A-729B-D449-8BAB-F2A777B329ED}" type="datetimeFigureOut">
              <a:rPr lang="en-US" smtClean="0"/>
              <a:t>5/11/19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11B090-D57B-7448-84CF-2EDEF02AD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078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0096D5-59B9-124D-B157-CD2A114D9A69}" type="datetimeFigureOut">
              <a:rPr lang="en-US" smtClean="0"/>
              <a:t>5/11/19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43150" y="1143000"/>
            <a:ext cx="2171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BE26F4-443D-804E-B188-E2DE7C47BA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590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1pPr>
    <a:lvl2pPr marL="2493535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2pPr>
    <a:lvl3pPr marL="4987069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3pPr>
    <a:lvl4pPr marL="7480604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4pPr>
    <a:lvl5pPr marL="9974137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5pPr>
    <a:lvl6pPr marL="12467671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6pPr>
    <a:lvl7pPr marL="14961206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7pPr>
    <a:lvl8pPr marL="17454740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8pPr>
    <a:lvl9pPr marL="19948275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26F4-443D-804E-B188-E2DE7C47BAC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925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0695" y="8380311"/>
            <a:ext cx="30607874" cy="17827413"/>
          </a:xfrm>
        </p:spPr>
        <p:txBody>
          <a:bodyPr anchor="b"/>
          <a:lstStyle>
            <a:lvl1pPr algn="ctr">
              <a:defRPr sz="2362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01158" y="26895217"/>
            <a:ext cx="27006947" cy="12363023"/>
          </a:xfrm>
        </p:spPr>
        <p:txBody>
          <a:bodyPr/>
          <a:lstStyle>
            <a:lvl1pPr marL="0" indent="0" algn="ctr">
              <a:buNone/>
              <a:defRPr sz="9451"/>
            </a:lvl1pPr>
            <a:lvl2pPr marL="1800454" indent="0" algn="ctr">
              <a:buNone/>
              <a:defRPr sz="7876"/>
            </a:lvl2pPr>
            <a:lvl3pPr marL="3600907" indent="0" algn="ctr">
              <a:buNone/>
              <a:defRPr sz="7088"/>
            </a:lvl3pPr>
            <a:lvl4pPr marL="5401361" indent="0" algn="ctr">
              <a:buNone/>
              <a:defRPr sz="6301"/>
            </a:lvl4pPr>
            <a:lvl5pPr marL="7201814" indent="0" algn="ctr">
              <a:buNone/>
              <a:defRPr sz="6301"/>
            </a:lvl5pPr>
            <a:lvl6pPr marL="9002268" indent="0" algn="ctr">
              <a:buNone/>
              <a:defRPr sz="6301"/>
            </a:lvl6pPr>
            <a:lvl7pPr marL="10802722" indent="0" algn="ctr">
              <a:buNone/>
              <a:defRPr sz="6301"/>
            </a:lvl7pPr>
            <a:lvl8pPr marL="12603175" indent="0" algn="ctr">
              <a:buNone/>
              <a:defRPr sz="6301"/>
            </a:lvl8pPr>
            <a:lvl9pPr marL="14403629" indent="0" algn="ctr">
              <a:buNone/>
              <a:defRPr sz="6301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769131" y="2726267"/>
            <a:ext cx="7764497" cy="4339505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75639" y="2726267"/>
            <a:ext cx="22843376" cy="4339505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884" y="12766055"/>
            <a:ext cx="31057989" cy="21300436"/>
          </a:xfrm>
        </p:spPr>
        <p:txBody>
          <a:bodyPr anchor="b"/>
          <a:lstStyle>
            <a:lvl1pPr>
              <a:defRPr sz="2362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6884" y="34268002"/>
            <a:ext cx="31057989" cy="11201396"/>
          </a:xfrm>
        </p:spPr>
        <p:txBody>
          <a:bodyPr/>
          <a:lstStyle>
            <a:lvl1pPr marL="0" indent="0">
              <a:buNone/>
              <a:defRPr sz="9451">
                <a:solidFill>
                  <a:schemeClr val="tx1"/>
                </a:solidFill>
              </a:defRPr>
            </a:lvl1pPr>
            <a:lvl2pPr marL="1800454" indent="0">
              <a:buNone/>
              <a:defRPr sz="7876">
                <a:solidFill>
                  <a:schemeClr val="tx1">
                    <a:tint val="75000"/>
                  </a:schemeClr>
                </a:solidFill>
              </a:defRPr>
            </a:lvl2pPr>
            <a:lvl3pPr marL="3600907" indent="0">
              <a:buNone/>
              <a:defRPr sz="7088">
                <a:solidFill>
                  <a:schemeClr val="tx1">
                    <a:tint val="75000"/>
                  </a:schemeClr>
                </a:solidFill>
              </a:defRPr>
            </a:lvl3pPr>
            <a:lvl4pPr marL="5401361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4pPr>
            <a:lvl5pPr marL="7201814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5pPr>
            <a:lvl6pPr marL="9002268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6pPr>
            <a:lvl7pPr marL="10802722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7pPr>
            <a:lvl8pPr marL="12603175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8pPr>
            <a:lvl9pPr marL="14403629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75637" y="13631334"/>
            <a:ext cx="15303937" cy="324899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29689" y="13631334"/>
            <a:ext cx="15303937" cy="324899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327" y="2726278"/>
            <a:ext cx="31057989" cy="98975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80331" y="12552684"/>
            <a:ext cx="15233604" cy="6151876"/>
          </a:xfrm>
        </p:spPr>
        <p:txBody>
          <a:bodyPr anchor="b"/>
          <a:lstStyle>
            <a:lvl1pPr marL="0" indent="0">
              <a:buNone/>
              <a:defRPr sz="9451" b="1"/>
            </a:lvl1pPr>
            <a:lvl2pPr marL="1800454" indent="0">
              <a:buNone/>
              <a:defRPr sz="7876" b="1"/>
            </a:lvl2pPr>
            <a:lvl3pPr marL="3600907" indent="0">
              <a:buNone/>
              <a:defRPr sz="7088" b="1"/>
            </a:lvl3pPr>
            <a:lvl4pPr marL="5401361" indent="0">
              <a:buNone/>
              <a:defRPr sz="6301" b="1"/>
            </a:lvl4pPr>
            <a:lvl5pPr marL="7201814" indent="0">
              <a:buNone/>
              <a:defRPr sz="6301" b="1"/>
            </a:lvl5pPr>
            <a:lvl6pPr marL="9002268" indent="0">
              <a:buNone/>
              <a:defRPr sz="6301" b="1"/>
            </a:lvl6pPr>
            <a:lvl7pPr marL="10802722" indent="0">
              <a:buNone/>
              <a:defRPr sz="6301" b="1"/>
            </a:lvl7pPr>
            <a:lvl8pPr marL="12603175" indent="0">
              <a:buNone/>
              <a:defRPr sz="6301" b="1"/>
            </a:lvl8pPr>
            <a:lvl9pPr marL="14403629" indent="0">
              <a:buNone/>
              <a:defRPr sz="630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80331" y="18704560"/>
            <a:ext cx="15233604" cy="275115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29691" y="12552684"/>
            <a:ext cx="15308627" cy="6151876"/>
          </a:xfrm>
        </p:spPr>
        <p:txBody>
          <a:bodyPr anchor="b"/>
          <a:lstStyle>
            <a:lvl1pPr marL="0" indent="0">
              <a:buNone/>
              <a:defRPr sz="9451" b="1"/>
            </a:lvl1pPr>
            <a:lvl2pPr marL="1800454" indent="0">
              <a:buNone/>
              <a:defRPr sz="7876" b="1"/>
            </a:lvl2pPr>
            <a:lvl3pPr marL="3600907" indent="0">
              <a:buNone/>
              <a:defRPr sz="7088" b="1"/>
            </a:lvl3pPr>
            <a:lvl4pPr marL="5401361" indent="0">
              <a:buNone/>
              <a:defRPr sz="6301" b="1"/>
            </a:lvl4pPr>
            <a:lvl5pPr marL="7201814" indent="0">
              <a:buNone/>
              <a:defRPr sz="6301" b="1"/>
            </a:lvl5pPr>
            <a:lvl6pPr marL="9002268" indent="0">
              <a:buNone/>
              <a:defRPr sz="6301" b="1"/>
            </a:lvl6pPr>
            <a:lvl7pPr marL="10802722" indent="0">
              <a:buNone/>
              <a:defRPr sz="6301" b="1"/>
            </a:lvl7pPr>
            <a:lvl8pPr marL="12603175" indent="0">
              <a:buNone/>
              <a:defRPr sz="6301" b="1"/>
            </a:lvl8pPr>
            <a:lvl9pPr marL="14403629" indent="0">
              <a:buNone/>
              <a:defRPr sz="630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29691" y="18704560"/>
            <a:ext cx="15308627" cy="275115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327" y="3413760"/>
            <a:ext cx="11613925" cy="11948160"/>
          </a:xfrm>
        </p:spPr>
        <p:txBody>
          <a:bodyPr anchor="b"/>
          <a:lstStyle>
            <a:lvl1pPr>
              <a:defRPr sz="1260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08627" y="7372785"/>
            <a:ext cx="18229689" cy="36389733"/>
          </a:xfrm>
        </p:spPr>
        <p:txBody>
          <a:bodyPr/>
          <a:lstStyle>
            <a:lvl1pPr>
              <a:defRPr sz="12602"/>
            </a:lvl1pPr>
            <a:lvl2pPr>
              <a:defRPr sz="11026"/>
            </a:lvl2pPr>
            <a:lvl3pPr>
              <a:defRPr sz="9451"/>
            </a:lvl3pPr>
            <a:lvl4pPr>
              <a:defRPr sz="7876"/>
            </a:lvl4pPr>
            <a:lvl5pPr>
              <a:defRPr sz="7876"/>
            </a:lvl5pPr>
            <a:lvl6pPr>
              <a:defRPr sz="7876"/>
            </a:lvl6pPr>
            <a:lvl7pPr>
              <a:defRPr sz="7876"/>
            </a:lvl7pPr>
            <a:lvl8pPr>
              <a:defRPr sz="7876"/>
            </a:lvl8pPr>
            <a:lvl9pPr>
              <a:defRPr sz="7876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327" y="15361920"/>
            <a:ext cx="11613925" cy="28459857"/>
          </a:xfrm>
        </p:spPr>
        <p:txBody>
          <a:bodyPr/>
          <a:lstStyle>
            <a:lvl1pPr marL="0" indent="0">
              <a:buNone/>
              <a:defRPr sz="6301"/>
            </a:lvl1pPr>
            <a:lvl2pPr marL="1800454" indent="0">
              <a:buNone/>
              <a:defRPr sz="5513"/>
            </a:lvl2pPr>
            <a:lvl3pPr marL="3600907" indent="0">
              <a:buNone/>
              <a:defRPr sz="4726"/>
            </a:lvl3pPr>
            <a:lvl4pPr marL="5401361" indent="0">
              <a:buNone/>
              <a:defRPr sz="3938"/>
            </a:lvl4pPr>
            <a:lvl5pPr marL="7201814" indent="0">
              <a:buNone/>
              <a:defRPr sz="3938"/>
            </a:lvl5pPr>
            <a:lvl6pPr marL="9002268" indent="0">
              <a:buNone/>
              <a:defRPr sz="3938"/>
            </a:lvl6pPr>
            <a:lvl7pPr marL="10802722" indent="0">
              <a:buNone/>
              <a:defRPr sz="3938"/>
            </a:lvl7pPr>
            <a:lvl8pPr marL="12603175" indent="0">
              <a:buNone/>
              <a:defRPr sz="3938"/>
            </a:lvl8pPr>
            <a:lvl9pPr marL="14403629" indent="0">
              <a:buNone/>
              <a:defRPr sz="393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327" y="3413760"/>
            <a:ext cx="11613925" cy="11948160"/>
          </a:xfrm>
        </p:spPr>
        <p:txBody>
          <a:bodyPr anchor="b"/>
          <a:lstStyle>
            <a:lvl1pPr>
              <a:defRPr sz="1260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308627" y="7372785"/>
            <a:ext cx="18229689" cy="36389733"/>
          </a:xfrm>
        </p:spPr>
        <p:txBody>
          <a:bodyPr anchor="t"/>
          <a:lstStyle>
            <a:lvl1pPr marL="0" indent="0">
              <a:buNone/>
              <a:defRPr sz="12602"/>
            </a:lvl1pPr>
            <a:lvl2pPr marL="1800454" indent="0">
              <a:buNone/>
              <a:defRPr sz="11026"/>
            </a:lvl2pPr>
            <a:lvl3pPr marL="3600907" indent="0">
              <a:buNone/>
              <a:defRPr sz="9451"/>
            </a:lvl3pPr>
            <a:lvl4pPr marL="5401361" indent="0">
              <a:buNone/>
              <a:defRPr sz="7876"/>
            </a:lvl4pPr>
            <a:lvl5pPr marL="7201814" indent="0">
              <a:buNone/>
              <a:defRPr sz="7876"/>
            </a:lvl5pPr>
            <a:lvl6pPr marL="9002268" indent="0">
              <a:buNone/>
              <a:defRPr sz="7876"/>
            </a:lvl6pPr>
            <a:lvl7pPr marL="10802722" indent="0">
              <a:buNone/>
              <a:defRPr sz="7876"/>
            </a:lvl7pPr>
            <a:lvl8pPr marL="12603175" indent="0">
              <a:buNone/>
              <a:defRPr sz="7876"/>
            </a:lvl8pPr>
            <a:lvl9pPr marL="14403629" indent="0">
              <a:buNone/>
              <a:defRPr sz="7876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327" y="15361920"/>
            <a:ext cx="11613925" cy="28459857"/>
          </a:xfrm>
        </p:spPr>
        <p:txBody>
          <a:bodyPr/>
          <a:lstStyle>
            <a:lvl1pPr marL="0" indent="0">
              <a:buNone/>
              <a:defRPr sz="6301"/>
            </a:lvl1pPr>
            <a:lvl2pPr marL="1800454" indent="0">
              <a:buNone/>
              <a:defRPr sz="5513"/>
            </a:lvl2pPr>
            <a:lvl3pPr marL="3600907" indent="0">
              <a:buNone/>
              <a:defRPr sz="4726"/>
            </a:lvl3pPr>
            <a:lvl4pPr marL="5401361" indent="0">
              <a:buNone/>
              <a:defRPr sz="3938"/>
            </a:lvl4pPr>
            <a:lvl5pPr marL="7201814" indent="0">
              <a:buNone/>
              <a:defRPr sz="3938"/>
            </a:lvl5pPr>
            <a:lvl6pPr marL="9002268" indent="0">
              <a:buNone/>
              <a:defRPr sz="3938"/>
            </a:lvl6pPr>
            <a:lvl7pPr marL="10802722" indent="0">
              <a:buNone/>
              <a:defRPr sz="3938"/>
            </a:lvl7pPr>
            <a:lvl8pPr marL="12603175" indent="0">
              <a:buNone/>
              <a:defRPr sz="3938"/>
            </a:lvl8pPr>
            <a:lvl9pPr marL="14403629" indent="0">
              <a:buNone/>
              <a:defRPr sz="393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5637" y="2726278"/>
            <a:ext cx="31057989" cy="98975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5637" y="13631334"/>
            <a:ext cx="31057989" cy="324899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5637" y="47460758"/>
            <a:ext cx="8102084" cy="27262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72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7E29F2-E3C8-5E49-A298-BDC95579A23C}" type="datetimeFigureOut">
              <a:rPr lang="en-US" smtClean="0"/>
              <a:t>5/11/19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928069" y="47460758"/>
            <a:ext cx="12153126" cy="27262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72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431542" y="47460758"/>
            <a:ext cx="8102084" cy="27262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2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98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3600907" rtl="0" eaLnBrk="1" latinLnBrk="0" hangingPunct="1">
        <a:lnSpc>
          <a:spcPct val="90000"/>
        </a:lnSpc>
        <a:spcBef>
          <a:spcPct val="0"/>
        </a:spcBef>
        <a:buNone/>
        <a:defRPr sz="1732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00227" indent="-900227" algn="l" defTabSz="3600907" rtl="0" eaLnBrk="1" latinLnBrk="0" hangingPunct="1">
        <a:lnSpc>
          <a:spcPct val="90000"/>
        </a:lnSpc>
        <a:spcBef>
          <a:spcPts val="3938"/>
        </a:spcBef>
        <a:buFont typeface="Arial" panose="020B0604020202020204" pitchFamily="34" charset="0"/>
        <a:buChar char="•"/>
        <a:defRPr sz="11026" kern="1200">
          <a:solidFill>
            <a:schemeClr val="tx1"/>
          </a:solidFill>
          <a:latin typeface="+mn-lt"/>
          <a:ea typeface="+mn-ea"/>
          <a:cs typeface="+mn-cs"/>
        </a:defRPr>
      </a:lvl1pPr>
      <a:lvl2pPr marL="2700680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9451" kern="1200">
          <a:solidFill>
            <a:schemeClr val="tx1"/>
          </a:solidFill>
          <a:latin typeface="+mn-lt"/>
          <a:ea typeface="+mn-ea"/>
          <a:cs typeface="+mn-cs"/>
        </a:defRPr>
      </a:lvl2pPr>
      <a:lvl3pPr marL="4501134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876" kern="1200">
          <a:solidFill>
            <a:schemeClr val="tx1"/>
          </a:solidFill>
          <a:latin typeface="+mn-lt"/>
          <a:ea typeface="+mn-ea"/>
          <a:cs typeface="+mn-cs"/>
        </a:defRPr>
      </a:lvl3pPr>
      <a:lvl4pPr marL="6301588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kern="1200">
          <a:solidFill>
            <a:schemeClr val="tx1"/>
          </a:solidFill>
          <a:latin typeface="+mn-lt"/>
          <a:ea typeface="+mn-ea"/>
          <a:cs typeface="+mn-cs"/>
        </a:defRPr>
      </a:lvl4pPr>
      <a:lvl5pPr marL="8102041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kern="1200">
          <a:solidFill>
            <a:schemeClr val="tx1"/>
          </a:solidFill>
          <a:latin typeface="+mn-lt"/>
          <a:ea typeface="+mn-ea"/>
          <a:cs typeface="+mn-cs"/>
        </a:defRPr>
      </a:lvl5pPr>
      <a:lvl6pPr marL="9902495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kern="1200">
          <a:solidFill>
            <a:schemeClr val="tx1"/>
          </a:solidFill>
          <a:latin typeface="+mn-lt"/>
          <a:ea typeface="+mn-ea"/>
          <a:cs typeface="+mn-cs"/>
        </a:defRPr>
      </a:lvl6pPr>
      <a:lvl7pPr marL="11702948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kern="1200">
          <a:solidFill>
            <a:schemeClr val="tx1"/>
          </a:solidFill>
          <a:latin typeface="+mn-lt"/>
          <a:ea typeface="+mn-ea"/>
          <a:cs typeface="+mn-cs"/>
        </a:defRPr>
      </a:lvl7pPr>
      <a:lvl8pPr marL="13503402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kern="1200">
          <a:solidFill>
            <a:schemeClr val="tx1"/>
          </a:solidFill>
          <a:latin typeface="+mn-lt"/>
          <a:ea typeface="+mn-ea"/>
          <a:cs typeface="+mn-cs"/>
        </a:defRPr>
      </a:lvl8pPr>
      <a:lvl9pPr marL="15303856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1pPr>
      <a:lvl2pPr marL="1800454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2pPr>
      <a:lvl3pPr marL="3600907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3pPr>
      <a:lvl4pPr marL="5401361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4pPr>
      <a:lvl5pPr marL="7201814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5pPr>
      <a:lvl6pPr marL="9002268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6pPr>
      <a:lvl7pPr marL="10802722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7pPr>
      <a:lvl8pPr marL="12603175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8pPr>
      <a:lvl9pPr marL="14403629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4026990" y="11353883"/>
            <a:ext cx="11247120" cy="11541621"/>
          </a:xfrm>
          <a:prstGeom prst="rect">
            <a:avLst/>
          </a:prstGeom>
          <a:noFill/>
          <a:ln w="76200">
            <a:solidFill>
              <a:schemeClr val="accent5">
                <a:lumMod val="75000"/>
              </a:schemeClr>
            </a:solidFill>
          </a:ln>
        </p:spPr>
        <p:txBody>
          <a:bodyPr wrap="square" lIns="457200" tIns="228600" rIns="457200" bIns="228600" rtlCol="0">
            <a:sp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US" sz="6000" dirty="0" smtClean="0"/>
              <a:t>A </a:t>
            </a:r>
            <a:r>
              <a:rPr lang="en-US" sz="6000" b="1" dirty="0" smtClean="0"/>
              <a:t>command line interface</a:t>
            </a:r>
            <a:r>
              <a:rPr lang="en-US" sz="6000" dirty="0" smtClean="0"/>
              <a:t> for common workflows, with citable write-ups of the methods used!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6000" dirty="0" smtClean="0"/>
              <a:t>Interoperability with existing databases like BrainMap, Neurosynth, and NeuroVault.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6000" dirty="0" smtClean="0"/>
              <a:t>Methods for database extraction, automated, annotation, meta-analysis, parcellation, and functional decoding.</a:t>
            </a:r>
            <a:endParaRPr lang="en-US" sz="6000" dirty="0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36009263" cy="7112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50479052"/>
            <a:ext cx="36009263" cy="7112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978171" y="50482455"/>
            <a:ext cx="182585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Adobe Garamond Pro"/>
                <a:cs typeface="Adobe Garamond Pro"/>
              </a:rPr>
              <a:t>Contact Information: </a:t>
            </a:r>
            <a:r>
              <a:rPr lang="en-US" sz="3600" dirty="0" smtClean="0">
                <a:solidFill>
                  <a:schemeClr val="bg1"/>
                </a:solidFill>
                <a:latin typeface="Adobe Garamond Pro"/>
                <a:cs typeface="Adobe Garamond Pro"/>
              </a:rPr>
              <a:t>Taylor Salo • tsalo006@fiu.edu</a:t>
            </a:r>
            <a:endParaRPr lang="en-US" sz="3600" dirty="0">
              <a:solidFill>
                <a:schemeClr val="bg1"/>
              </a:solidFill>
              <a:latin typeface="Adobe Garamond Pro"/>
              <a:cs typeface="Adobe Garamond Pro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362859" y="722929"/>
            <a:ext cx="35283544" cy="4824431"/>
          </a:xfrm>
          <a:prstGeom prst="rect">
            <a:avLst/>
          </a:prstGeom>
        </p:spPr>
        <p:txBody>
          <a:bodyPr vert="horz" lIns="498366" tIns="249183" rIns="498366" bIns="249183" rtlCol="0" anchor="t">
            <a:noAutofit/>
          </a:bodyPr>
          <a:lstStyle>
            <a:lvl1pPr algn="ctr" defTabSz="2491831" rtl="0" eaLnBrk="1" latinLnBrk="0" hangingPunct="1">
              <a:spcBef>
                <a:spcPct val="0"/>
              </a:spcBef>
              <a:buNone/>
              <a:defRPr sz="2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5500" dirty="0" smtClean="0">
                <a:solidFill>
                  <a:schemeClr val="accent5">
                    <a:lumMod val="75000"/>
                  </a:schemeClr>
                </a:solidFill>
                <a:latin typeface="PT Serif" charset="0"/>
                <a:ea typeface="PT Serif" charset="0"/>
                <a:cs typeface="PT Serif" charset="0"/>
              </a:rPr>
              <a:t>NiMARE: Neuroimaging </a:t>
            </a:r>
            <a:r>
              <a:rPr lang="en-US" sz="15500" dirty="0" smtClean="0">
                <a:solidFill>
                  <a:schemeClr val="accent5">
                    <a:lumMod val="75000"/>
                  </a:schemeClr>
                </a:solidFill>
                <a:latin typeface="PT Serif" charset="0"/>
                <a:ea typeface="PT Serif" charset="0"/>
                <a:cs typeface="PT Serif" charset="0"/>
              </a:rPr>
              <a:t>Meta-Analysis </a:t>
            </a:r>
            <a:r>
              <a:rPr lang="en-US" sz="15500" dirty="0" smtClean="0">
                <a:solidFill>
                  <a:schemeClr val="accent5">
                    <a:lumMod val="75000"/>
                  </a:schemeClr>
                </a:solidFill>
                <a:latin typeface="PT Serif" charset="0"/>
                <a:ea typeface="PT Serif" charset="0"/>
                <a:cs typeface="PT Serif" charset="0"/>
              </a:rPr>
              <a:t>Research Environment</a:t>
            </a:r>
            <a:endParaRPr lang="en-US" sz="15500" dirty="0">
              <a:solidFill>
                <a:schemeClr val="accent5">
                  <a:lumMod val="75000"/>
                </a:schemeClr>
              </a:solidFill>
              <a:latin typeface="PT Serif" charset="0"/>
              <a:ea typeface="PT Serif" charset="0"/>
              <a:cs typeface="PT Serif" charset="0"/>
            </a:endParaRPr>
          </a:p>
        </p:txBody>
      </p:sp>
      <p:pic>
        <p:nvPicPr>
          <p:cNvPr id="11" name="Picture 10" descr="FIULogo_H_CMYK.jpg"/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9962" y="7608859"/>
            <a:ext cx="6774589" cy="1227894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1385527" y="7409560"/>
            <a:ext cx="8058857" cy="1526019"/>
            <a:chOff x="1385526" y="5577779"/>
            <a:chExt cx="8201726" cy="1553073"/>
          </a:xfrm>
        </p:grpSpPr>
        <p:pic>
          <p:nvPicPr>
            <p:cNvPr id="13" name="Picture 12" descr="brain.png"/>
            <p:cNvPicPr>
              <a:picLocks noChangeAspect="1"/>
            </p:cNvPicPr>
            <p:nvPr/>
          </p:nvPicPr>
          <p:blipFill>
            <a:blip r:embed="rId4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5526" y="5577779"/>
              <a:ext cx="1553073" cy="1553073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3040735" y="5621187"/>
              <a:ext cx="6546517" cy="14721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 smtClean="0">
                  <a:solidFill>
                    <a:srgbClr val="6B8BCB"/>
                  </a:solidFill>
                  <a:latin typeface="Arial"/>
                  <a:cs typeface="Arial"/>
                </a:rPr>
                <a:t>Neuroinformatics </a:t>
              </a:r>
              <a:r>
                <a:rPr lang="en-US" sz="4400" dirty="0" smtClean="0">
                  <a:solidFill>
                    <a:schemeClr val="bg1">
                      <a:lumMod val="50000"/>
                    </a:schemeClr>
                  </a:solidFill>
                  <a:latin typeface="Arial"/>
                  <a:cs typeface="Arial"/>
                </a:rPr>
                <a:t>and</a:t>
              </a:r>
            </a:p>
            <a:p>
              <a:r>
                <a:rPr lang="en-US" sz="4400" dirty="0" smtClean="0">
                  <a:solidFill>
                    <a:schemeClr val="bg1">
                      <a:lumMod val="50000"/>
                    </a:schemeClr>
                  </a:solidFill>
                  <a:latin typeface="Arial"/>
                  <a:cs typeface="Arial"/>
                </a:rPr>
                <a:t>Brain</a:t>
              </a:r>
              <a:r>
                <a:rPr lang="en-US" sz="4400" dirty="0" smtClean="0">
                  <a:latin typeface="Arial"/>
                  <a:cs typeface="Arial"/>
                </a:rPr>
                <a:t> </a:t>
              </a:r>
              <a:r>
                <a:rPr lang="en-US" sz="4400" dirty="0" smtClean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Arial"/>
                  <a:cs typeface="Arial"/>
                </a:rPr>
                <a:t>Connectivity </a:t>
              </a:r>
              <a:r>
                <a:rPr lang="en-US" sz="4400" dirty="0" smtClean="0">
                  <a:solidFill>
                    <a:schemeClr val="bg1">
                      <a:lumMod val="50000"/>
                    </a:schemeClr>
                  </a:solidFill>
                  <a:latin typeface="Arial"/>
                  <a:cs typeface="Arial"/>
                </a:rPr>
                <a:t>Lab</a:t>
              </a:r>
              <a:endParaRPr lang="en-US" sz="4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6667819" y="5559089"/>
            <a:ext cx="2838097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000" dirty="0" smtClean="0"/>
              <a:t>Salo T, Yarkoni T, Kent JD, Gorgolewski KJ, </a:t>
            </a:r>
            <a:r>
              <a:rPr lang="en-US" sz="5000" dirty="0" err="1" smtClean="0"/>
              <a:t>Glerean</a:t>
            </a:r>
            <a:r>
              <a:rPr lang="en-US" sz="5000" dirty="0" smtClean="0"/>
              <a:t> E, Bottenhorn KL, </a:t>
            </a:r>
            <a:r>
              <a:rPr lang="en-US" sz="5000" dirty="0" err="1" smtClean="0"/>
              <a:t>Bilgel</a:t>
            </a:r>
            <a:r>
              <a:rPr lang="en-US" sz="5000" dirty="0" smtClean="0"/>
              <a:t> M, Wright J, </a:t>
            </a:r>
            <a:r>
              <a:rPr lang="en-US" sz="5000" dirty="0" err="1" smtClean="0"/>
              <a:t>Reeders</a:t>
            </a:r>
            <a:r>
              <a:rPr lang="en-US" sz="5000" dirty="0" smtClean="0"/>
              <a:t> P, Nielson DN, Nichols TE, Riedel MC, Sutherland MT, </a:t>
            </a:r>
            <a:r>
              <a:rPr lang="en-US" sz="5000" dirty="0"/>
              <a:t>and </a:t>
            </a:r>
            <a:r>
              <a:rPr lang="en-US" sz="5000" dirty="0" smtClean="0"/>
              <a:t>Laird AR</a:t>
            </a:r>
            <a:endParaRPr lang="en-US" sz="50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9855" y="17950269"/>
            <a:ext cx="11287966" cy="1128796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321802" y="9596603"/>
            <a:ext cx="5812681" cy="1602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6873192" y="9596603"/>
            <a:ext cx="5527347" cy="1602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Objectives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719363" y="9601200"/>
            <a:ext cx="8568949" cy="1602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Getting </a:t>
            </a:r>
            <a:r>
              <a:rPr lang="en-US" dirty="0" smtClean="0"/>
              <a:t>involved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54781" y="11353883"/>
            <a:ext cx="11247120" cy="21698248"/>
          </a:xfrm>
          <a:prstGeom prst="rect">
            <a:avLst/>
          </a:prstGeom>
          <a:noFill/>
          <a:ln w="76200">
            <a:solidFill>
              <a:schemeClr val="accent5">
                <a:lumMod val="75000"/>
              </a:schemeClr>
            </a:solidFill>
          </a:ln>
        </p:spPr>
        <p:txBody>
          <a:bodyPr wrap="square" lIns="457200" tIns="228600" rIns="457200" bIns="228600" rtlCol="0">
            <a:spAutoFit/>
          </a:bodyPr>
          <a:lstStyle/>
          <a:p>
            <a:pPr marL="685800" indent="-685800" defTabSz="1828800">
              <a:buFontTx/>
              <a:buChar char="-"/>
            </a:pPr>
            <a:r>
              <a:rPr lang="en-US" sz="6000" dirty="0" smtClean="0"/>
              <a:t>First-order fMRI research is subject to low signal-to-noise, low power, and methodological flexibility.</a:t>
            </a:r>
            <a:endParaRPr lang="en-US" sz="6000" dirty="0"/>
          </a:p>
          <a:p>
            <a:pPr marL="685800" indent="-685800" defTabSz="1828800">
              <a:buFontTx/>
              <a:buChar char="-"/>
            </a:pPr>
            <a:r>
              <a:rPr lang="en-US" sz="6000" dirty="0" smtClean="0"/>
              <a:t>Meta-analysis alleviates this issue. </a:t>
            </a:r>
          </a:p>
          <a:p>
            <a:pPr marL="685800" indent="-685800" defTabSz="1828800">
              <a:buFontTx/>
              <a:buChar char="-"/>
            </a:pPr>
            <a:r>
              <a:rPr lang="en-US" sz="6000" dirty="0"/>
              <a:t>M</a:t>
            </a:r>
            <a:r>
              <a:rPr lang="en-US" sz="6000" dirty="0" smtClean="0"/>
              <a:t>eta-analytic databases make large-scale meta-analysis possible.</a:t>
            </a:r>
          </a:p>
          <a:p>
            <a:pPr marL="685800" indent="-685800" defTabSz="1828800">
              <a:buFontTx/>
              <a:buChar char="-"/>
            </a:pPr>
            <a:r>
              <a:rPr lang="en-US" sz="6000" dirty="0" smtClean="0"/>
              <a:t>Meta-analytic algorithms have been extended for a range of interesting derivative analyses.</a:t>
            </a:r>
          </a:p>
          <a:p>
            <a:pPr marL="685800" indent="-685800" defTabSz="1828800">
              <a:buFontTx/>
              <a:buChar char="-"/>
            </a:pPr>
            <a:r>
              <a:rPr lang="en-US" sz="6000" b="1" dirty="0" smtClean="0"/>
              <a:t>The problem</a:t>
            </a:r>
            <a:r>
              <a:rPr lang="en-US" sz="6000" dirty="0" smtClean="0"/>
              <a:t>: Meta-analytic methods are spread out across a range of UIs and languages. Many never even make it from the paper to a useable implementation.</a:t>
            </a:r>
          </a:p>
          <a:p>
            <a:pPr marL="685800" indent="-685800" defTabSz="1828800">
              <a:buFontTx/>
              <a:buChar char="-"/>
            </a:pPr>
            <a:r>
              <a:rPr lang="en-US" sz="6000" b="1" dirty="0" smtClean="0"/>
              <a:t>The solution</a:t>
            </a:r>
            <a:r>
              <a:rPr lang="en-US" sz="6000" dirty="0" smtClean="0"/>
              <a:t>: An open-source, collaboratively developed, Python package with a standardized interface and extensive documentation.</a:t>
            </a:r>
            <a:endParaRPr lang="en-US" sz="6000" dirty="0"/>
          </a:p>
        </p:txBody>
      </p:sp>
      <p:sp>
        <p:nvSpPr>
          <p:cNvPr id="20" name="TextBox 19"/>
          <p:cNvSpPr txBox="1"/>
          <p:nvPr/>
        </p:nvSpPr>
        <p:spPr>
          <a:xfrm>
            <a:off x="6646305" y="33933569"/>
            <a:ext cx="22715064" cy="1602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Position within the meta-analytic ecosystem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2380277" y="11353883"/>
            <a:ext cx="11247120" cy="6924973"/>
          </a:xfrm>
          <a:prstGeom prst="rect">
            <a:avLst/>
          </a:prstGeom>
          <a:noFill/>
          <a:ln w="76200">
            <a:solidFill>
              <a:schemeClr val="accent5">
                <a:lumMod val="75000"/>
              </a:schemeClr>
            </a:solidFill>
          </a:ln>
        </p:spPr>
        <p:txBody>
          <a:bodyPr wrap="square" lIns="457200" tIns="228600" rIns="457200" bIns="228600" rtlCol="0">
            <a:spAutoFit/>
          </a:bodyPr>
          <a:lstStyle/>
          <a:p>
            <a:r>
              <a:rPr lang="en-US" sz="6000" dirty="0" smtClean="0"/>
              <a:t>We welcome new contributors</a:t>
            </a:r>
            <a:r>
              <a:rPr lang="en-US" sz="6000" dirty="0" smtClean="0"/>
              <a:t>!</a:t>
            </a:r>
          </a:p>
          <a:p>
            <a:endParaRPr lang="en-US" sz="6000" dirty="0"/>
          </a:p>
          <a:p>
            <a:r>
              <a:rPr lang="en-US" sz="6000" dirty="0" smtClean="0"/>
              <a:t>If you know Python or are interested in neuroimaging meta-analysis, check out the contributing guidelines on the project website.</a:t>
            </a:r>
            <a:endParaRPr lang="en-US" sz="60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34072" y="3256780"/>
            <a:ext cx="5133390" cy="3856453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39916" y="35421041"/>
            <a:ext cx="32727843" cy="15011889"/>
          </a:xfrm>
          <a:prstGeom prst="rect">
            <a:avLst/>
          </a:prstGeom>
          <a:ln w="38100">
            <a:noFill/>
          </a:ln>
        </p:spPr>
      </p:pic>
      <p:cxnSp>
        <p:nvCxnSpPr>
          <p:cNvPr id="30" name="Straight Connector 29"/>
          <p:cNvCxnSpPr/>
          <p:nvPr/>
        </p:nvCxnSpPr>
        <p:spPr>
          <a:xfrm>
            <a:off x="718205" y="9418320"/>
            <a:ext cx="34592737" cy="1499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706013" y="33765744"/>
            <a:ext cx="34592737" cy="1499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49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483</TotalTime>
  <Words>230</Words>
  <Application>Microsoft Macintosh PowerPoint</Application>
  <PresentationFormat>Custom</PresentationFormat>
  <Paragraphs>22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Adobe Garamond Pro</vt:lpstr>
      <vt:lpstr>Calibri</vt:lpstr>
      <vt:lpstr>Calibri Light</vt:lpstr>
      <vt:lpstr>PT Serif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Taylor Salo</dc:creator>
  <cp:lastModifiedBy>Taylor Salo</cp:lastModifiedBy>
  <cp:revision>50</cp:revision>
  <dcterms:created xsi:type="dcterms:W3CDTF">2019-04-19T17:15:58Z</dcterms:created>
  <dcterms:modified xsi:type="dcterms:W3CDTF">2019-05-11T21:06:24Z</dcterms:modified>
</cp:coreProperties>
</file>

<file path=docProps/thumbnail.jpeg>
</file>